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435" r:id="rId2"/>
    <p:sldId id="436" r:id="rId3"/>
    <p:sldId id="437" r:id="rId4"/>
    <p:sldId id="438" r:id="rId5"/>
    <p:sldId id="430" r:id="rId6"/>
    <p:sldId id="431" r:id="rId7"/>
    <p:sldId id="432" r:id="rId8"/>
    <p:sldId id="433" r:id="rId9"/>
    <p:sldId id="434" r:id="rId10"/>
    <p:sldId id="356" r:id="rId11"/>
    <p:sldId id="357" r:id="rId12"/>
    <p:sldId id="397" r:id="rId13"/>
    <p:sldId id="358" r:id="rId14"/>
    <p:sldId id="395" r:id="rId15"/>
    <p:sldId id="429" r:id="rId16"/>
    <p:sldId id="396" r:id="rId17"/>
    <p:sldId id="427" r:id="rId18"/>
    <p:sldId id="398" r:id="rId19"/>
    <p:sldId id="413" r:id="rId20"/>
    <p:sldId id="42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9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11CA1-88F8-4BDF-826F-BB17FF39B0B0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10CD9-F157-441C-8F05-B99B2C7F9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98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14C2E-965F-4203-B57A-25139024A66B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430E8-4D62-4859-80D6-29BEA50C3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0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405E-F924-49EE-85F8-EA64A13535FB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9B70DF-D895-4D4C-93C8-2E5B7441A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405E-F924-49EE-85F8-EA64A13535FB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70DF-D895-4D4C-93C8-2E5B7441A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A9B70DF-D895-4D4C-93C8-2E5B7441A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405E-F924-49EE-85F8-EA64A13535FB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405E-F924-49EE-85F8-EA64A13535FB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A9B70DF-D895-4D4C-93C8-2E5B7441A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405E-F924-49EE-85F8-EA64A13535FB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9B70DF-D895-4D4C-93C8-2E5B7441A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763405E-F924-49EE-85F8-EA64A13535FB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70DF-D895-4D4C-93C8-2E5B7441A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405E-F924-49EE-85F8-EA64A13535FB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A9B70DF-D895-4D4C-93C8-2E5B7441A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405E-F924-49EE-85F8-EA64A13535FB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A9B70DF-D895-4D4C-93C8-2E5B7441A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405E-F924-49EE-85F8-EA64A13535FB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9B70DF-D895-4D4C-93C8-2E5B7441A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9B70DF-D895-4D4C-93C8-2E5B7441A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405E-F924-49EE-85F8-EA64A13535FB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A9B70DF-D895-4D4C-93C8-2E5B7441A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763405E-F924-49EE-85F8-EA64A13535FB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763405E-F924-49EE-85F8-EA64A13535FB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9B70DF-D895-4D4C-93C8-2E5B7441A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vohc.org/index.htm" TargetMode="External"/><Relationship Id="rId2" Type="http://schemas.openxmlformats.org/officeDocument/2006/relationships/hyperlink" Target="https://www.aah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IV </a:t>
            </a:r>
            <a:r>
              <a:rPr lang="en-US" dirty="0" err="1" smtClean="0"/>
              <a:t>Periodontitis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/>
          </a:bodyPr>
          <a:lstStyle/>
          <a:p>
            <a:r>
              <a:rPr lang="en-US" b="1" dirty="0" smtClean="0"/>
              <a:t>Advanced Periodontal Disease</a:t>
            </a:r>
          </a:p>
          <a:p>
            <a:r>
              <a:rPr lang="en-US" dirty="0" smtClean="0"/>
              <a:t>May appear as any or all of the following forms of pathology: </a:t>
            </a:r>
            <a:r>
              <a:rPr lang="en-US" u="sng" dirty="0" smtClean="0"/>
              <a:t>severe inflammation</a:t>
            </a:r>
            <a:r>
              <a:rPr lang="en-US" dirty="0" smtClean="0"/>
              <a:t>, </a:t>
            </a:r>
            <a:r>
              <a:rPr lang="en-US" u="sng" dirty="0" smtClean="0"/>
              <a:t>attachment loss</a:t>
            </a:r>
            <a:r>
              <a:rPr lang="en-US" dirty="0" smtClean="0"/>
              <a:t> with </a:t>
            </a:r>
            <a:r>
              <a:rPr lang="en-US" u="sng" dirty="0" smtClean="0"/>
              <a:t>deep pocket formation</a:t>
            </a:r>
            <a:r>
              <a:rPr lang="en-US" dirty="0" smtClean="0"/>
              <a:t>, </a:t>
            </a:r>
            <a:r>
              <a:rPr lang="en-US" u="sng" dirty="0" smtClean="0"/>
              <a:t>gum recession</a:t>
            </a:r>
            <a:r>
              <a:rPr lang="en-US" dirty="0" smtClean="0"/>
              <a:t>, </a:t>
            </a:r>
            <a:r>
              <a:rPr lang="en-US" u="sng" dirty="0" smtClean="0"/>
              <a:t>bone loss</a:t>
            </a:r>
            <a:r>
              <a:rPr lang="en-US" dirty="0" smtClean="0"/>
              <a:t>, </a:t>
            </a:r>
            <a:r>
              <a:rPr lang="en-US" u="sng" dirty="0" smtClean="0"/>
              <a:t>pustular discharge</a:t>
            </a:r>
            <a:r>
              <a:rPr lang="en-US" dirty="0" smtClean="0"/>
              <a:t>, or </a:t>
            </a:r>
            <a:r>
              <a:rPr lang="en-US" u="sng" dirty="0" smtClean="0"/>
              <a:t>tooth mobility</a:t>
            </a:r>
            <a:r>
              <a:rPr lang="en-US" dirty="0" smtClean="0"/>
              <a:t>.</a:t>
            </a:r>
          </a:p>
          <a:p>
            <a:r>
              <a:rPr lang="en-US" b="1" dirty="0"/>
              <a:t>S</a:t>
            </a:r>
            <a:r>
              <a:rPr lang="en-US" b="1" dirty="0" smtClean="0"/>
              <a:t>pontaneously bleeding gums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Signs: animals will paw at their face, drop food while eating, and drool excessively.</a:t>
            </a:r>
          </a:p>
          <a:p>
            <a:r>
              <a:rPr lang="en-US" dirty="0" smtClean="0"/>
              <a:t>Treatment consists of scaling, root </a:t>
            </a:r>
            <a:r>
              <a:rPr lang="en-US" dirty="0" err="1" smtClean="0"/>
              <a:t>planing</a:t>
            </a:r>
            <a:r>
              <a:rPr lang="en-US" dirty="0" smtClean="0"/>
              <a:t>, and surgical extraction of affected teeth.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Oronasal</a:t>
            </a:r>
            <a:r>
              <a:rPr lang="en-US" dirty="0" smtClean="0"/>
              <a:t> Fistulas (ONF)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Holes formed between mouth and nasal cavity, usually secondary to periodontal ligament destruction.</a:t>
            </a:r>
          </a:p>
          <a:p>
            <a:r>
              <a:rPr lang="en-US" dirty="0" smtClean="0"/>
              <a:t>Tooth becomes mobile and eventually falls out, leaving a communication between oral and nasal cavities.</a:t>
            </a:r>
          </a:p>
          <a:p>
            <a:pPr lvl="1"/>
            <a:r>
              <a:rPr lang="en-US" dirty="0" smtClean="0"/>
              <a:t>Which teeth commonly affected?</a:t>
            </a:r>
          </a:p>
          <a:p>
            <a:r>
              <a:rPr lang="en-US" dirty="0" smtClean="0"/>
              <a:t>CS include sneezing, and persistent, usually </a:t>
            </a:r>
            <a:r>
              <a:rPr lang="en-US" b="1" dirty="0" smtClean="0"/>
              <a:t>single sided</a:t>
            </a:r>
            <a:r>
              <a:rPr lang="en-US" dirty="0" smtClean="0"/>
              <a:t>, nasal discharge with or without bleeding.</a:t>
            </a:r>
          </a:p>
          <a:p>
            <a:r>
              <a:rPr lang="en-US" dirty="0" smtClean="0"/>
              <a:t>Treatment includes </a:t>
            </a:r>
            <a:r>
              <a:rPr lang="en-US" b="1" dirty="0" smtClean="0"/>
              <a:t>surgery</a:t>
            </a:r>
            <a:r>
              <a:rPr lang="en-US" dirty="0"/>
              <a:t> </a:t>
            </a:r>
            <a:r>
              <a:rPr lang="en-US" dirty="0" smtClean="0"/>
              <a:t>to close fistula.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Oronasal</a:t>
            </a:r>
            <a:r>
              <a:rPr lang="en-US" dirty="0" smtClean="0"/>
              <a:t> Fistula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5784" y="21336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524000"/>
            <a:ext cx="3175000" cy="3251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38400" y="1828800"/>
            <a:ext cx="838200" cy="175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Tooth Resorption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Destruction of tooth structures</a:t>
            </a:r>
          </a:p>
          <a:p>
            <a:r>
              <a:rPr lang="en-US" dirty="0" smtClean="0"/>
              <a:t>Lesions usually found clinically 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the cervical region</a:t>
            </a:r>
          </a:p>
          <a:p>
            <a:pPr lvl="1"/>
            <a:r>
              <a:rPr lang="en-US" dirty="0" smtClean="0"/>
              <a:t>Easily hidden by gingiva</a:t>
            </a:r>
          </a:p>
          <a:p>
            <a:pPr lvl="1"/>
            <a:r>
              <a:rPr lang="en-US" dirty="0" smtClean="0"/>
              <a:t>Which instruments help find these lesions?</a:t>
            </a:r>
          </a:p>
          <a:p>
            <a:r>
              <a:rPr lang="en-US" dirty="0" smtClean="0"/>
              <a:t>Actually begin break down in the root structures…</a:t>
            </a:r>
          </a:p>
          <a:p>
            <a:pPr lvl="1"/>
            <a:r>
              <a:rPr lang="en-US" dirty="0" smtClean="0"/>
              <a:t>How can we find this earlier?</a:t>
            </a:r>
          </a:p>
          <a:p>
            <a:r>
              <a:rPr lang="en-US" dirty="0" smtClean="0"/>
              <a:t>Idiopathic 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Vitamin D levels?</a:t>
            </a:r>
          </a:p>
          <a:p>
            <a:r>
              <a:rPr lang="en-US" dirty="0" smtClean="0"/>
              <a:t>Extraction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44828"/>
            <a:ext cx="3959352" cy="2613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6459902"/>
            <a:ext cx="309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“Cervical neck lesions”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2407"/>
            <a:ext cx="1930400" cy="258450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5631688" y="5388213"/>
            <a:ext cx="1183640" cy="5314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8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Gingival Hyperplasia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Thickening or over growth of gum tissue in an area.</a:t>
            </a:r>
          </a:p>
          <a:p>
            <a:r>
              <a:rPr lang="en-US" b="1" dirty="0" smtClean="0"/>
              <a:t>Not</a:t>
            </a:r>
            <a:r>
              <a:rPr lang="en-US" dirty="0" smtClean="0"/>
              <a:t> a malignant condition.</a:t>
            </a:r>
          </a:p>
          <a:p>
            <a:pPr lvl="1"/>
            <a:r>
              <a:rPr lang="en-US" dirty="0" smtClean="0"/>
              <a:t>How do we confirm this?</a:t>
            </a:r>
          </a:p>
          <a:p>
            <a:r>
              <a:rPr lang="en-US" dirty="0" smtClean="0"/>
              <a:t>May be caused by periodontal disease.</a:t>
            </a:r>
          </a:p>
          <a:p>
            <a:r>
              <a:rPr lang="en-US" dirty="0"/>
              <a:t>Overgrowth of gingiva can increase </a:t>
            </a:r>
            <a:r>
              <a:rPr lang="en-US" dirty="0" smtClean="0"/>
              <a:t>sulcus </a:t>
            </a:r>
            <a:r>
              <a:rPr lang="en-US" dirty="0"/>
              <a:t>depths, forming </a:t>
            </a:r>
            <a:r>
              <a:rPr lang="en-US" b="1" dirty="0" err="1"/>
              <a:t>pseudopockets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Treatment: </a:t>
            </a:r>
          </a:p>
          <a:p>
            <a:pPr lvl="1"/>
            <a:r>
              <a:rPr lang="en-US" dirty="0" smtClean="0"/>
              <a:t>Remove tissue if needed</a:t>
            </a:r>
          </a:p>
          <a:p>
            <a:pPr lvl="1"/>
            <a:r>
              <a:rPr lang="en-US" dirty="0" smtClean="0"/>
              <a:t>More prophylactic cleanings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82942"/>
            <a:ext cx="3707861" cy="275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5656" y="1600200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Jaw Fractures</a:t>
            </a:r>
          </a:p>
          <a:p>
            <a:pPr lvl="1"/>
            <a:r>
              <a:rPr lang="en-US" sz="2400" dirty="0" smtClean="0"/>
              <a:t>Most common type is </a:t>
            </a:r>
            <a:r>
              <a:rPr lang="en-US" sz="2400" b="1" dirty="0" err="1" smtClean="0"/>
              <a:t>symphyseal</a:t>
            </a:r>
            <a:r>
              <a:rPr lang="en-US" sz="2400" b="1" dirty="0" smtClean="0"/>
              <a:t> separation</a:t>
            </a:r>
          </a:p>
          <a:p>
            <a:pPr lvl="2"/>
            <a:r>
              <a:rPr lang="en-US" sz="2400" dirty="0"/>
              <a:t>L</a:t>
            </a:r>
            <a:r>
              <a:rPr lang="en-US" sz="2400" dirty="0" smtClean="0"/>
              <a:t>eft and right mandibles separate from each other at the symphysis </a:t>
            </a:r>
          </a:p>
          <a:p>
            <a:pPr lvl="2"/>
            <a:r>
              <a:rPr lang="en-US" sz="2400" dirty="0" smtClean="0"/>
              <a:t>Require rigid fixation for ~3-4 weeks</a:t>
            </a:r>
          </a:p>
          <a:p>
            <a:pPr lvl="3"/>
            <a:r>
              <a:rPr lang="en-US" sz="2400" dirty="0" smtClean="0"/>
              <a:t>Ex. </a:t>
            </a:r>
            <a:r>
              <a:rPr lang="en-US" sz="2400" dirty="0" err="1" smtClean="0"/>
              <a:t>Cerclage</a:t>
            </a:r>
            <a:r>
              <a:rPr lang="en-US" sz="2400" dirty="0" smtClean="0"/>
              <a:t> wire, tape (puppies)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Tape muzzles- stabilize fracture until </a:t>
            </a:r>
            <a:r>
              <a:rPr lang="en-US" sz="2400" dirty="0" err="1" smtClean="0"/>
              <a:t>Sx</a:t>
            </a:r>
            <a:endParaRPr lang="en-US" sz="2400" dirty="0" smtClean="0"/>
          </a:p>
          <a:p>
            <a:pPr lvl="1"/>
            <a:r>
              <a:rPr lang="en-US" dirty="0" smtClean="0"/>
              <a:t>Adhesive side up!</a:t>
            </a:r>
          </a:p>
          <a:p>
            <a:pPr lvl="1"/>
            <a:r>
              <a:rPr lang="en-US" dirty="0" smtClean="0"/>
              <a:t>Loose enough to allow tongue to move </a:t>
            </a: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between incisors </a:t>
            </a:r>
            <a:r>
              <a:rPr lang="en-US" dirty="0" smtClean="0">
                <a:sym typeface="Wingdings" panose="05000000000000000000" pitchFamily="2" charset="2"/>
              </a:rPr>
              <a:t> allows eating of slurry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4191000"/>
            <a:ext cx="2622368" cy="2447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751" y="4343400"/>
            <a:ext cx="5837571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1311" r="17968" b="1"/>
          <a:stretch/>
        </p:blipFill>
        <p:spPr>
          <a:xfrm>
            <a:off x="7086600" y="21336"/>
            <a:ext cx="1981200" cy="21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Tooth fractures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Canine and maxillary fourth premolar common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Main concern is pulp exposure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How do you find pulp exposure?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If crown is smooth, and there is a brown dot </a:t>
            </a:r>
            <a:r>
              <a:rPr lang="en-US" dirty="0" smtClean="0">
                <a:sym typeface="Wingdings" panose="05000000000000000000" pitchFamily="2" charset="2"/>
              </a:rPr>
              <a:t> attrition</a:t>
            </a:r>
            <a:endParaRPr lang="en-US" dirty="0" smtClean="0"/>
          </a:p>
          <a:p>
            <a:r>
              <a:rPr lang="en-US" dirty="0" smtClean="0"/>
              <a:t>If treated within 48 hours, can likely save the tooth</a:t>
            </a:r>
          </a:p>
          <a:p>
            <a:pPr lvl="1"/>
            <a:r>
              <a:rPr lang="en-US" dirty="0" smtClean="0"/>
              <a:t>Vital pulp therapy</a:t>
            </a:r>
          </a:p>
          <a:p>
            <a:r>
              <a:rPr lang="en-US" dirty="0" smtClean="0"/>
              <a:t>Must be treated at some point!	</a:t>
            </a:r>
          </a:p>
          <a:p>
            <a:pPr lvl="1"/>
            <a:r>
              <a:rPr lang="en-US" dirty="0" smtClean="0"/>
              <a:t>Pulp exposure is painful and can lead to infection (abscesses)</a:t>
            </a:r>
          </a:p>
          <a:p>
            <a:pPr lvl="1"/>
            <a:r>
              <a:rPr lang="en-US" dirty="0" smtClean="0"/>
              <a:t>Endodontics or </a:t>
            </a:r>
            <a:r>
              <a:rPr lang="en-US" dirty="0" err="1" smtClean="0"/>
              <a:t>exodontics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Rare in dogs and cats</a:t>
            </a:r>
          </a:p>
          <a:p>
            <a:r>
              <a:rPr lang="en-US" dirty="0" smtClean="0"/>
              <a:t>SCC accounts for 70% of oral tumors in cats</a:t>
            </a:r>
          </a:p>
          <a:p>
            <a:r>
              <a:rPr lang="en-US" dirty="0" smtClean="0"/>
              <a:t>Canine: Malignant melanoma, SCC, </a:t>
            </a:r>
          </a:p>
          <a:p>
            <a:pPr marL="0" indent="0">
              <a:buNone/>
            </a:pPr>
            <a:r>
              <a:rPr lang="en-US" dirty="0" err="1" smtClean="0"/>
              <a:t>fibrosarcoma</a:t>
            </a:r>
            <a:r>
              <a:rPr lang="en-US" dirty="0" smtClean="0"/>
              <a:t>, and osteosarcoma</a:t>
            </a:r>
          </a:p>
          <a:p>
            <a:r>
              <a:rPr lang="en-US" dirty="0" smtClean="0"/>
              <a:t>CS/DS                                                       						        </a:t>
            </a:r>
            <a:r>
              <a:rPr lang="en-US" dirty="0" err="1" smtClean="0"/>
              <a:t>Maxillectomy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   </a:t>
            </a:r>
            <a:r>
              <a:rPr lang="en-US" dirty="0" err="1" smtClean="0"/>
              <a:t>mandibulectomy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22" y="2490216"/>
            <a:ext cx="2489454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62400"/>
            <a:ext cx="3369056" cy="25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Start young!</a:t>
            </a:r>
          </a:p>
          <a:p>
            <a:pPr lvl="1"/>
            <a:r>
              <a:rPr lang="en-US" dirty="0" smtClean="0"/>
              <a:t>Inform client of periodontal disease during vaccination process</a:t>
            </a:r>
          </a:p>
          <a:p>
            <a:r>
              <a:rPr lang="en-US" dirty="0" smtClean="0"/>
              <a:t>Explain home care oral hygiene techniques</a:t>
            </a:r>
          </a:p>
          <a:p>
            <a:pPr lvl="1"/>
            <a:r>
              <a:rPr lang="en-US" dirty="0" smtClean="0"/>
              <a:t>Brushing with </a:t>
            </a:r>
            <a:r>
              <a:rPr lang="en-US" dirty="0" err="1" smtClean="0"/>
              <a:t>dentrifices</a:t>
            </a:r>
            <a:r>
              <a:rPr lang="en-US" dirty="0" smtClean="0"/>
              <a:t>, rinses/wipes, water additives</a:t>
            </a:r>
          </a:p>
          <a:p>
            <a:r>
              <a:rPr lang="en-US" dirty="0" smtClean="0"/>
              <a:t>Mention acceptable bones and chews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4" descr="C.E.T. Oral Hygiene Chews For Dogs (Click for Larger Imag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46573"/>
            <a:ext cx="2286001" cy="22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02" y="4191000"/>
            <a:ext cx="2461926" cy="2047875"/>
          </a:xfrm>
          <a:prstGeom prst="rect">
            <a:avLst/>
          </a:prstGeom>
        </p:spPr>
      </p:pic>
      <p:pic>
        <p:nvPicPr>
          <p:cNvPr id="6" name="Picture 2" descr="Be Fresh Dental Care Solution (Click for Larger Imag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448" y="3971541"/>
            <a:ext cx="2667000" cy="26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&quot;No&quot; Symbol 6"/>
          <p:cNvSpPr/>
          <p:nvPr/>
        </p:nvSpPr>
        <p:spPr>
          <a:xfrm>
            <a:off x="4343400" y="4648200"/>
            <a:ext cx="952499" cy="102311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r="15058"/>
          <a:stretch/>
        </p:blipFill>
        <p:spPr>
          <a:xfrm>
            <a:off x="228601" y="4038600"/>
            <a:ext cx="3352800" cy="275415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Home Care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BRUSH, BRUSH,BRUSH!</a:t>
            </a:r>
          </a:p>
          <a:p>
            <a:r>
              <a:rPr lang="en-US" dirty="0" smtClean="0"/>
              <a:t>Start with water, then </a:t>
            </a:r>
            <a:r>
              <a:rPr lang="en-US" dirty="0" err="1" smtClean="0"/>
              <a:t>dentrifice</a:t>
            </a:r>
            <a:endParaRPr lang="en-US" dirty="0"/>
          </a:p>
          <a:p>
            <a:r>
              <a:rPr lang="en-US" dirty="0" smtClean="0"/>
              <a:t>Begin caudal and buccal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2395" r="33927" b="2395"/>
          <a:stretch/>
        </p:blipFill>
        <p:spPr>
          <a:xfrm>
            <a:off x="7853172" y="3416761"/>
            <a:ext cx="990600" cy="3029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44" y="459177"/>
            <a:ext cx="3544756" cy="1855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25000" r="-1" b="40385"/>
          <a:stretch/>
        </p:blipFill>
        <p:spPr>
          <a:xfrm>
            <a:off x="3615400" y="3200400"/>
            <a:ext cx="3967687" cy="140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Brushing Techniques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01" y="1981200"/>
            <a:ext cx="2743994" cy="41159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2775512"/>
            <a:ext cx="34820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Stillman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Technique: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Sweep in a coronal direction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rgbClr val="FF0000"/>
                </a:solidFill>
              </a:rPr>
              <a:t>When is this used?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6102096" y="4926985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15851" y="3933337"/>
            <a:ext cx="2560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Bass </a:t>
            </a:r>
            <a:r>
              <a:rPr lang="en-US" sz="2400" dirty="0" smtClean="0"/>
              <a:t>Technique: </a:t>
            </a:r>
          </a:p>
          <a:p>
            <a:r>
              <a:rPr lang="en-US" sz="2000" dirty="0" smtClean="0"/>
              <a:t>Bristles go into the sulcus</a:t>
            </a:r>
            <a:endParaRPr lang="en-US" sz="2000" dirty="0"/>
          </a:p>
        </p:txBody>
      </p:sp>
      <p:sp>
        <p:nvSpPr>
          <p:cNvPr id="11" name="Right Arrow 10"/>
          <p:cNvSpPr/>
          <p:nvPr/>
        </p:nvSpPr>
        <p:spPr>
          <a:xfrm>
            <a:off x="2468481" y="24384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IV </a:t>
            </a:r>
            <a:r>
              <a:rPr lang="en-US" dirty="0" err="1" smtClean="0"/>
              <a:t>Periodontitis</a:t>
            </a:r>
            <a:endParaRPr lang="en-US" dirty="0"/>
          </a:p>
        </p:txBody>
      </p:sp>
      <p:pic>
        <p:nvPicPr>
          <p:cNvPr id="4" name="Picture 6" descr="scan00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620000" cy="527152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14500" y="2743200"/>
            <a:ext cx="60198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Note- these teeth appear to have been cleaned already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Once </a:t>
            </a:r>
            <a:r>
              <a:rPr lang="en-US" dirty="0" smtClean="0"/>
              <a:t>routine dental cleanings begin: (1 -2 years of age) </a:t>
            </a:r>
            <a:endParaRPr lang="en-US" dirty="0"/>
          </a:p>
          <a:p>
            <a:r>
              <a:rPr lang="en-US" dirty="0"/>
              <a:t>Discuss the procedures actually performed </a:t>
            </a:r>
            <a:r>
              <a:rPr lang="en-US" dirty="0" smtClean="0"/>
              <a:t>and: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Possible complications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Medications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Diet changes (temp. or long term)</a:t>
            </a:r>
          </a:p>
          <a:p>
            <a:pPr lvl="2"/>
            <a:r>
              <a:rPr lang="en-US" dirty="0" smtClean="0"/>
              <a:t>Prescription needed?</a:t>
            </a:r>
          </a:p>
          <a:p>
            <a:pPr lvl="1"/>
            <a:endParaRPr lang="en-US" dirty="0"/>
          </a:p>
          <a:p>
            <a:r>
              <a:rPr lang="en-US" dirty="0"/>
              <a:t>Discuss any follow up procedures needed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Prepare </a:t>
            </a:r>
            <a:r>
              <a:rPr lang="en-US" dirty="0" smtClean="0">
                <a:solidFill>
                  <a:schemeClr val="tx1"/>
                </a:solidFill>
              </a:rPr>
              <a:t>estimates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Helpful websites: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https://www.aaha.org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vohc.org/index.htm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85744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scan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458200" cy="4495800"/>
          </a:xfrm>
          <a:prstGeom prst="rect">
            <a:avLst/>
          </a:prstGeom>
          <a:noFill/>
        </p:spPr>
      </p:pic>
      <p:sp>
        <p:nvSpPr>
          <p:cNvPr id="148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 Stage </a:t>
            </a:r>
            <a:r>
              <a:rPr lang="en-US" dirty="0" smtClean="0"/>
              <a:t>IV Periodontitis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IV Periodontal Disease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</a:rPr>
              <a:t>Periodontal disease has destroyed a significant portion of the alveolar bone and periodontal ligament of these incisor teeth. The </a:t>
            </a:r>
            <a:r>
              <a:rPr lang="en-US" sz="2800" dirty="0" err="1" smtClean="0">
                <a:latin typeface="Times New Roman" pitchFamily="18" charset="0"/>
              </a:rPr>
              <a:t>gingiva</a:t>
            </a:r>
            <a:r>
              <a:rPr lang="en-US" sz="2800" dirty="0" smtClean="0">
                <a:latin typeface="Times New Roman" pitchFamily="18" charset="0"/>
              </a:rPr>
              <a:t> has receded from the crowns of these teeth, and the tooth roots are now exposed.</a:t>
            </a:r>
            <a:endParaRPr lang="en-US" dirty="0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2286000" y="5791200"/>
            <a:ext cx="5791200" cy="762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/>
              <a:t>This is an irreversible stage of </a:t>
            </a:r>
            <a:r>
              <a:rPr lang="en-US" sz="2000" dirty="0" smtClean="0"/>
              <a:t>periodontal </a:t>
            </a:r>
            <a:r>
              <a:rPr lang="en-US" sz="2000" dirty="0"/>
              <a:t>disease!</a:t>
            </a: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79400"/>
            <a:ext cx="4038600" cy="386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18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Exodontics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Extraction of the tooth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Prognosis of tooth is grave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Client prefers low cost method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Multiple </a:t>
            </a:r>
            <a:r>
              <a:rPr lang="en-US" dirty="0" err="1" smtClean="0">
                <a:solidFill>
                  <a:schemeClr val="tx1"/>
                </a:solidFill>
              </a:rPr>
              <a:t>anesthesias</a:t>
            </a:r>
            <a:r>
              <a:rPr lang="en-US" dirty="0" smtClean="0">
                <a:solidFill>
                  <a:schemeClr val="tx1"/>
                </a:solidFill>
              </a:rPr>
              <a:t> are contraindicated in patient</a:t>
            </a:r>
          </a:p>
          <a:p>
            <a:r>
              <a:rPr lang="en-US" dirty="0" smtClean="0"/>
              <a:t>Complications: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Anesthetic factors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Hemorrhage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Iatrogenic trauma</a:t>
            </a:r>
          </a:p>
          <a:p>
            <a:r>
              <a:rPr lang="en-US" dirty="0" smtClean="0"/>
              <a:t>Closed extraction- single rooted teeth or teeth with severe periodontal disease</a:t>
            </a:r>
          </a:p>
          <a:p>
            <a:r>
              <a:rPr lang="en-US" dirty="0" smtClean="0"/>
              <a:t>Surgical extraction- multi-rooted teeth with large surface area and strong attachment</a:t>
            </a:r>
          </a:p>
        </p:txBody>
      </p:sp>
    </p:spTree>
    <p:extLst>
      <p:ext uri="{BB962C8B-B14F-4D97-AF65-F5344CB8AC3E}">
        <p14:creationId xmlns:p14="http://schemas.microsoft.com/office/powerpoint/2010/main" val="42878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Instruments: Periosteal Elevators and </a:t>
            </a:r>
            <a:r>
              <a:rPr lang="en-US" dirty="0" err="1" smtClean="0"/>
              <a:t>Luxators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 is to weaken the PDL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Elevator is placed in between tooth and bone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Tool is rotated slightly, held, and then rotated </a:t>
            </a:r>
          </a:p>
          <a:p>
            <a:pPr marL="274320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in the opposite direction and held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Tooth is separated from its gingival attachments 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Index finger is extended to working end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Minimizes iatrogenic soft tissue trauma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3" b="14184"/>
          <a:stretch/>
        </p:blipFill>
        <p:spPr>
          <a:xfrm rot="10800000">
            <a:off x="2286000" y="4572000"/>
            <a:ext cx="512826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Winged Elevators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15" y="1527175"/>
            <a:ext cx="722845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 and post radiographs</a:t>
            </a:r>
          </a:p>
          <a:p>
            <a:r>
              <a:rPr lang="en-US" dirty="0" smtClean="0"/>
              <a:t>Regional nerve block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Delivered to specific nerves to block an entire region of mouth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Bupivacaine 0.5% and lidocaine 2%</a:t>
            </a:r>
          </a:p>
          <a:p>
            <a:r>
              <a:rPr lang="en-US" dirty="0" smtClean="0"/>
              <a:t>Instruments: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Dental </a:t>
            </a:r>
            <a:r>
              <a:rPr lang="en-US" dirty="0" err="1" smtClean="0">
                <a:solidFill>
                  <a:schemeClr val="tx1"/>
                </a:solidFill>
              </a:rPr>
              <a:t>luxator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Periosteal elevators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Scalpels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gingival flap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Extraction forceps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Small suture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Sx</a:t>
            </a:r>
            <a:r>
              <a:rPr lang="en-US" dirty="0" smtClean="0">
                <a:solidFill>
                  <a:schemeClr val="tx1"/>
                </a:solidFill>
              </a:rPr>
              <a:t>: High speed hand piece/burs, scissors, curettes, dilute chlorhexidine, and root tip elevators if </a:t>
            </a:r>
            <a:r>
              <a:rPr lang="en-US" dirty="0" err="1" smtClean="0">
                <a:solidFill>
                  <a:schemeClr val="tx1"/>
                </a:solidFill>
              </a:rPr>
              <a:t>fx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Client instruction: no hard food or toys for 14 days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Bupivicaine</a:t>
            </a:r>
            <a:r>
              <a:rPr lang="en-US" dirty="0" smtClean="0">
                <a:solidFill>
                  <a:schemeClr val="tx1"/>
                </a:solidFill>
              </a:rPr>
              <a:t> used in mandibular block?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r="16638"/>
          <a:stretch/>
        </p:blipFill>
        <p:spPr>
          <a:xfrm>
            <a:off x="7397495" y="2743200"/>
            <a:ext cx="1371601" cy="19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1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Endodontics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Pulp</a:t>
            </a:r>
            <a:r>
              <a:rPr lang="en-US" dirty="0" smtClean="0"/>
              <a:t>- nerves, blood vessels, lymph, and connective tissue; found in the pulp chamber and the root canal</a:t>
            </a:r>
          </a:p>
          <a:p>
            <a:r>
              <a:rPr lang="en-US" dirty="0" smtClean="0"/>
              <a:t>As dentin is produced, the pulp chamber and root canal become smaller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stronger tooth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Should be completed by 1 to 1 and 1/2 years of age</a:t>
            </a:r>
          </a:p>
          <a:p>
            <a:r>
              <a:rPr lang="en-US" dirty="0" smtClean="0"/>
              <a:t>Endodontic disease requires root canal therapy</a:t>
            </a:r>
          </a:p>
          <a:p>
            <a:pPr lvl="1"/>
            <a:r>
              <a:rPr lang="en-US" dirty="0" smtClean="0"/>
              <a:t>Removal of pulp with a dental bur, shape with H-files or K-files, disinfect with sodium hypochlorite or bleach, dry with paper points, fill canal with </a:t>
            </a:r>
            <a:r>
              <a:rPr lang="en-US" dirty="0" err="1" smtClean="0"/>
              <a:t>Gutta</a:t>
            </a:r>
            <a:r>
              <a:rPr lang="en-US" dirty="0" smtClean="0"/>
              <a:t> </a:t>
            </a:r>
            <a:r>
              <a:rPr lang="en-US" dirty="0" err="1" smtClean="0"/>
              <a:t>Percha</a:t>
            </a:r>
            <a:r>
              <a:rPr lang="en-US" dirty="0" smtClean="0"/>
              <a:t>, </a:t>
            </a:r>
          </a:p>
          <a:p>
            <a:pPr marL="274320" lvl="1" indent="0">
              <a:buNone/>
            </a:pPr>
            <a:r>
              <a:rPr lang="en-US" dirty="0" smtClean="0"/>
              <a:t>    and place protective seal.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980432"/>
            <a:ext cx="2656114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7172</TotalTime>
  <Words>841</Words>
  <Application>Microsoft Office PowerPoint</Application>
  <PresentationFormat>On-screen Show (4:3)</PresentationFormat>
  <Paragraphs>140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Georgia</vt:lpstr>
      <vt:lpstr>Times New Roman</vt:lpstr>
      <vt:lpstr>Wingdings</vt:lpstr>
      <vt:lpstr>Wingdings 2</vt:lpstr>
      <vt:lpstr>Civic</vt:lpstr>
      <vt:lpstr>Stage IV Periodontitis</vt:lpstr>
      <vt:lpstr>Stage IV Periodontitis</vt:lpstr>
      <vt:lpstr>Cont. Stage IV Periodontitis</vt:lpstr>
      <vt:lpstr>Stage IV Periodontal Disease</vt:lpstr>
      <vt:lpstr>Exodontics</vt:lpstr>
      <vt:lpstr>Instruments: Periosteal Elevators and Luxators</vt:lpstr>
      <vt:lpstr>Winged Elevators</vt:lpstr>
      <vt:lpstr>Extraction Prep</vt:lpstr>
      <vt:lpstr>Endodontics</vt:lpstr>
      <vt:lpstr>Oronasal Fistulas (ONF)</vt:lpstr>
      <vt:lpstr>Oronasal Fistula</vt:lpstr>
      <vt:lpstr>Tooth Resorption</vt:lpstr>
      <vt:lpstr>Gingival Hyperplasia</vt:lpstr>
      <vt:lpstr>Trauma</vt:lpstr>
      <vt:lpstr>Trauma</vt:lpstr>
      <vt:lpstr>Oral Neoplasia</vt:lpstr>
      <vt:lpstr>Client Education</vt:lpstr>
      <vt:lpstr>Home Care</vt:lpstr>
      <vt:lpstr>Brushing Techniques</vt:lpstr>
      <vt:lpstr>Client Education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Dentistry for the Veterinary Technician</dc:title>
  <dc:creator>Lori</dc:creator>
  <cp:lastModifiedBy>Karina Vercic</cp:lastModifiedBy>
  <cp:revision>290</cp:revision>
  <dcterms:created xsi:type="dcterms:W3CDTF">2010-08-04T09:40:05Z</dcterms:created>
  <dcterms:modified xsi:type="dcterms:W3CDTF">2015-12-11T02:16:16Z</dcterms:modified>
</cp:coreProperties>
</file>